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78" r:id="rId4"/>
    <p:sldId id="279" r:id="rId5"/>
    <p:sldId id="280" r:id="rId6"/>
    <p:sldId id="281" r:id="rId7"/>
    <p:sldId id="284" r:id="rId8"/>
    <p:sldId id="293" r:id="rId9"/>
    <p:sldId id="277" r:id="rId10"/>
    <p:sldId id="259" r:id="rId11"/>
    <p:sldId id="294" r:id="rId12"/>
    <p:sldId id="290" r:id="rId13"/>
    <p:sldId id="291" r:id="rId14"/>
    <p:sldId id="292" r:id="rId15"/>
    <p:sldId id="286" r:id="rId16"/>
    <p:sldId id="260" r:id="rId17"/>
    <p:sldId id="297" r:id="rId18"/>
    <p:sldId id="296" r:id="rId19"/>
    <p:sldId id="288" r:id="rId20"/>
    <p:sldId id="287" r:id="rId21"/>
    <p:sldId id="261" r:id="rId22"/>
    <p:sldId id="262" r:id="rId23"/>
    <p:sldId id="276" r:id="rId24"/>
    <p:sldId id="289" r:id="rId25"/>
    <p:sldId id="263" r:id="rId26"/>
    <p:sldId id="275" r:id="rId27"/>
    <p:sldId id="264" r:id="rId28"/>
    <p:sldId id="265" r:id="rId29"/>
    <p:sldId id="266" r:id="rId30"/>
    <p:sldId id="282" r:id="rId31"/>
    <p:sldId id="268" r:id="rId32"/>
    <p:sldId id="269" r:id="rId33"/>
    <p:sldId id="267" r:id="rId34"/>
    <p:sldId id="273" r:id="rId35"/>
    <p:sldId id="272" r:id="rId36"/>
    <p:sldId id="270" r:id="rId37"/>
    <p:sldId id="298" r:id="rId38"/>
    <p:sldId id="299" r:id="rId39"/>
    <p:sldId id="257" r:id="rId40"/>
    <p:sldId id="27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6894C-B558-485C-912F-DD7AB2FA7C5D}" type="datetimeFigureOut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4A444-6F35-48CF-80C7-0C7625E436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35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避免開發中的應用程式，使用到棄用的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API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，也可以為使用新的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API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做好準備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4A444-6F35-48CF-80C7-0C7625E436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884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是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Google Play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商店用來判斷用戶設備是否可以安裝此應用的指標之一。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你的應用程式設置的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Helvetica Neue"/>
              </a:rPr>
              <a:t>minSdkVersion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必需大於等於這些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Library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的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Helvetica Neue"/>
              </a:rPr>
              <a:t>minSdkVersion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。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例如有三個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Library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分別是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4, 7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9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那麼你的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Helvetica Neue"/>
              </a:rPr>
              <a:t>minSdkVersion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必需至少是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9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才能使用它們。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4A444-6F35-48CF-80C7-0C7625E436D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舊版本能否適應新版本的應用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這表示你的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App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也在這個版本做了足夠的測試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4A444-6F35-48CF-80C7-0C7625E436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40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用最低的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Helvetica Neue"/>
              </a:rPr>
              <a:t>minSdkVersion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來含蓋最大的使用族群，用最新的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SDK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設置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target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compile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來獲得最好的外觀和行為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4A444-6F35-48CF-80C7-0C7625E436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42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4A444-6F35-48CF-80C7-0C7625E436D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49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4A444-6F35-48CF-80C7-0C7625E436D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35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permission_hand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lutter-sound.canardoux.xyz/flutter_sound_install.html#post-install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archive/pop/issues/2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tmp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hyperlink" Target="https://apilevel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A5EFF-CF37-4526-9FFC-5BF706137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Flutter</a:t>
            </a:r>
            <a:br>
              <a:rPr lang="en-US" altLang="zh-TW" dirty="0"/>
            </a:br>
            <a:r>
              <a:rPr lang="en-US" altLang="zh-TW" dirty="0"/>
              <a:t>Speech APP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1D0184-2494-4A60-B186-2D57A332DB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Taiwanese and Chinese Speech Synthesis</a:t>
            </a:r>
          </a:p>
          <a:p>
            <a:r>
              <a:rPr lang="en-US" altLang="zh-TW" dirty="0"/>
              <a:t>Taiwanese and Chinese Speech Recognition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07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A042976-3182-4AA5-B06B-7DEEB184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85" y="5201121"/>
            <a:ext cx="9434816" cy="12926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FEF43B-DDA3-4019-950F-DC40E66A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440"/>
          </a:xfrm>
        </p:spPr>
        <p:txBody>
          <a:bodyPr>
            <a:normAutofit fontScale="90000"/>
          </a:bodyPr>
          <a:lstStyle/>
          <a:p>
            <a:r>
              <a:rPr lang="en-US" altLang="zh-TW" sz="6700" dirty="0"/>
              <a:t>Permission request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4662B4-8A1E-4366-8517-E596B774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06429"/>
            <a:ext cx="10555705" cy="4374160"/>
          </a:xfrm>
        </p:spPr>
        <p:txBody>
          <a:bodyPr/>
          <a:lstStyle/>
          <a:p>
            <a:r>
              <a:rPr lang="en-US" altLang="zh-TW" sz="3200" dirty="0"/>
              <a:t>Android:</a:t>
            </a:r>
          </a:p>
          <a:p>
            <a:pPr lvl="1">
              <a:buFontTx/>
              <a:buChar char="-"/>
            </a:pPr>
            <a:r>
              <a:rPr lang="en-US" altLang="zh-TW" sz="3600" i="0" dirty="0"/>
              <a:t>Path: </a:t>
            </a:r>
          </a:p>
          <a:p>
            <a:pPr marL="530352" lvl="1" indent="0">
              <a:buNone/>
            </a:pPr>
            <a:r>
              <a:rPr lang="en-US" altLang="zh-TW" sz="3200" i="0" dirty="0"/>
              <a:t>android/app/</a:t>
            </a:r>
            <a:r>
              <a:rPr lang="en-US" altLang="zh-TW" sz="3200" i="0" dirty="0" err="1"/>
              <a:t>src</a:t>
            </a:r>
            <a:r>
              <a:rPr lang="en-US" altLang="zh-TW" sz="3200" i="0" dirty="0"/>
              <a:t>/main/AndroidManifest.xml</a:t>
            </a:r>
          </a:p>
          <a:p>
            <a:pPr lvl="1">
              <a:buFontTx/>
              <a:buChar char="-"/>
            </a:pPr>
            <a:r>
              <a:rPr lang="en-US" altLang="zh-TW" sz="3600" i="0" dirty="0"/>
              <a:t>Add:</a:t>
            </a:r>
          </a:p>
          <a:p>
            <a:pPr marL="530352" lvl="1" indent="0">
              <a:buNone/>
            </a:pPr>
            <a:r>
              <a:rPr lang="en-US" altLang="zh-TW" sz="2400" i="0" dirty="0"/>
              <a:t>&lt;uses-permission </a:t>
            </a:r>
            <a:r>
              <a:rPr lang="en-US" altLang="zh-TW" sz="2400" i="0" dirty="0" err="1"/>
              <a:t>android:name</a:t>
            </a:r>
            <a:r>
              <a:rPr lang="en-US" altLang="zh-TW" sz="2400" i="0" dirty="0"/>
              <a:t>="</a:t>
            </a:r>
            <a:r>
              <a:rPr lang="en-US" altLang="zh-TW" sz="2400" i="0" dirty="0" err="1"/>
              <a:t>android.permission.RECORD_AUDIO</a:t>
            </a:r>
            <a:r>
              <a:rPr lang="en-US" altLang="zh-TW" sz="2400" i="0" dirty="0"/>
              <a:t>" /&gt;</a:t>
            </a:r>
          </a:p>
          <a:p>
            <a:pPr lvl="1">
              <a:buFontTx/>
              <a:buChar char="-"/>
            </a:pPr>
            <a:r>
              <a:rPr lang="en-US" altLang="zh-TW" sz="3600" i="0" dirty="0"/>
              <a:t>Location:</a:t>
            </a:r>
          </a:p>
          <a:p>
            <a:pPr marL="530352" lvl="1" indent="0">
              <a:buNone/>
            </a:pPr>
            <a:endParaRPr lang="en-US" altLang="zh-TW" sz="3600" i="0" dirty="0"/>
          </a:p>
          <a:p>
            <a:pPr marL="530352" lvl="1" indent="0">
              <a:buNone/>
            </a:pPr>
            <a:endParaRPr lang="en-US" altLang="zh-TW" sz="3600" i="0" dirty="0"/>
          </a:p>
          <a:p>
            <a:pPr lvl="1"/>
            <a:endParaRPr lang="en-US" altLang="zh-TW" i="0" dirty="0"/>
          </a:p>
          <a:p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76FF48-E60B-448D-8021-285F5CE00913}"/>
              </a:ext>
            </a:extLst>
          </p:cNvPr>
          <p:cNvSpPr/>
          <p:nvPr/>
        </p:nvSpPr>
        <p:spPr>
          <a:xfrm>
            <a:off x="2060485" y="5113421"/>
            <a:ext cx="1296326" cy="5293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0AC8FA7-A5BA-4A58-ADD9-14239EE64AC3}"/>
              </a:ext>
            </a:extLst>
          </p:cNvPr>
          <p:cNvSpPr/>
          <p:nvPr/>
        </p:nvSpPr>
        <p:spPr>
          <a:xfrm>
            <a:off x="2345232" y="6100967"/>
            <a:ext cx="1817694" cy="5293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E3CDA76-7043-4865-9AD5-7AC3A4B430C0}"/>
              </a:ext>
            </a:extLst>
          </p:cNvPr>
          <p:cNvCxnSpPr>
            <a:cxnSpLocks/>
          </p:cNvCxnSpPr>
          <p:nvPr/>
        </p:nvCxnSpPr>
        <p:spPr>
          <a:xfrm>
            <a:off x="3826042" y="6100967"/>
            <a:ext cx="714274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66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CA886-C00B-4F12-8625-5D2EC4D1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2607"/>
          </a:xfrm>
        </p:spPr>
        <p:txBody>
          <a:bodyPr/>
          <a:lstStyle/>
          <a:p>
            <a:r>
              <a:rPr lang="en-US" altLang="zh-TW" sz="4800" dirty="0"/>
              <a:t>Permission</a:t>
            </a:r>
            <a:r>
              <a:rPr lang="en-US" altLang="zh-TW" sz="4400" dirty="0"/>
              <a:t> request</a:t>
            </a:r>
            <a:r>
              <a:rPr lang="zh-TW" altLang="en-US" sz="4400" dirty="0"/>
              <a:t> </a:t>
            </a:r>
            <a:r>
              <a:rPr lang="en-US" altLang="zh-TW" dirty="0"/>
              <a:t>(Contd.)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45659-276A-4A2C-BFC5-1F773F550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6978"/>
            <a:ext cx="4496499" cy="1904301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IOS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lang="en-US" altLang="zh-TW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microphone permission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ios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Podfile</a:t>
            </a: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C46A20-BAEC-485B-A5CC-2DDAFDE7C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2"/>
          <a:stretch/>
        </p:blipFill>
        <p:spPr bwMode="auto">
          <a:xfrm>
            <a:off x="5844594" y="1879135"/>
            <a:ext cx="5514100" cy="402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FBE392-D6E5-483B-AC49-1D3CA608F47C}"/>
              </a:ext>
            </a:extLst>
          </p:cNvPr>
          <p:cNvSpPr txBox="1"/>
          <p:nvPr/>
        </p:nvSpPr>
        <p:spPr>
          <a:xfrm>
            <a:off x="5985545" y="59875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da-DK" altLang="zh-TW" sz="1800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eference: permission_handler -&gt; setup -&gt; ios</a:t>
            </a:r>
            <a:endParaRPr lang="da-DK" altLang="zh-TW" sz="18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5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1925C4-9913-4E31-A18F-839988BF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1664"/>
          </a:xfrm>
        </p:spPr>
        <p:txBody>
          <a:bodyPr/>
          <a:lstStyle/>
          <a:p>
            <a:r>
              <a:rPr lang="en-US" altLang="zh-TW" sz="4800" dirty="0"/>
              <a:t>Permission</a:t>
            </a:r>
            <a:r>
              <a:rPr lang="en-US" altLang="zh-TW" sz="4400" dirty="0"/>
              <a:t> request</a:t>
            </a:r>
            <a:r>
              <a:rPr lang="zh-TW" altLang="en-US" sz="4400" dirty="0"/>
              <a:t> </a:t>
            </a:r>
            <a:r>
              <a:rPr lang="en-US" altLang="zh-TW" dirty="0"/>
              <a:t>(Contd.)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30D81-1641-427E-AC10-DF388C8A6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27464"/>
            <a:ext cx="10523989" cy="1013054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IOS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 </a:t>
            </a:r>
            <a:r>
              <a:rPr lang="en-US" altLang="zh-TW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zh-TW" sz="24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ios</a:t>
            </a:r>
            <a:r>
              <a:rPr lang="en-US" altLang="zh-TW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/Runner/</a:t>
            </a:r>
            <a:r>
              <a:rPr lang="en-US" altLang="zh-TW" sz="24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info.plist</a:t>
            </a:r>
            <a:r>
              <a:rPr lang="en-US" altLang="zh-TW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 </a:t>
            </a:r>
            <a:r>
              <a:rPr lang="en-US" altLang="zh-TW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en-US" altLang="zh-TW" sz="24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dict</a:t>
            </a:r>
            <a:r>
              <a:rPr lang="en-US" altLang="zh-TW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&gt; tag </a:t>
            </a:r>
            <a:r>
              <a:rPr lang="zh-TW" altLang="en-US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裡新增</a:t>
            </a:r>
            <a:r>
              <a:rPr lang="zh-TW" altLang="en-US" sz="2400" i="0" u="sng" dirty="0">
                <a:solidFill>
                  <a:schemeClr val="tx1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權限</a:t>
            </a:r>
            <a:r>
              <a:rPr lang="zh-TW" altLang="en-US" sz="24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請求代碼</a:t>
            </a:r>
            <a:endParaRPr lang="en-US" altLang="zh-TW" sz="2400" b="0" i="0" u="sng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zh-TW" altLang="en-US" sz="2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88437C-105F-42FC-906D-8BC70497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689" y="2640518"/>
            <a:ext cx="4545136" cy="40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72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D68BF7-C896-49EB-8975-D24E2714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099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altLang="zh-TW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 </a:t>
            </a:r>
            <a:r>
              <a:rPr lang="en-US" altLang="zh-TW" sz="4800" dirty="0">
                <a:solidFill>
                  <a:srgbClr val="000000"/>
                </a:solidFill>
                <a:latin typeface="Arial" panose="020B0604020202020204" pitchFamily="34" charset="0"/>
              </a:rPr>
              <a:t>User</a:t>
            </a:r>
            <a:r>
              <a:rPr lang="zh-TW" altLang="en-US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linker flag</a:t>
            </a:r>
            <a:endParaRPr lang="zh-TW" altLang="en-US" sz="9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A6F5C9-45E2-4B57-9D6D-88FCF2AE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5578"/>
            <a:ext cx="10406543" cy="41896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 </a:t>
            </a:r>
            <a:r>
              <a:rPr lang="en-US" altLang="zh-TW" sz="28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Xcode</a:t>
            </a:r>
            <a:r>
              <a:rPr lang="en-US" altLang="zh-TW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打開你的專案中的 </a:t>
            </a:r>
            <a:r>
              <a:rPr lang="en-US" altLang="zh-TW" sz="2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ios</a:t>
            </a:r>
            <a:r>
              <a:rPr lang="en-US" altLang="zh-TW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資料夾</a:t>
            </a:r>
            <a:endParaRPr lang="en-US" altLang="zh-TW" sz="2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左方欄位點選 </a:t>
            </a:r>
            <a:r>
              <a:rPr lang="en-US" altLang="zh-TW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Runner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右方點選 </a:t>
            </a:r>
            <a:r>
              <a:rPr lang="en-US" altLang="zh-TW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Build Settings -&gt; All -&gt; Linking -&gt; other linker flag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新增 </a:t>
            </a:r>
            <a:r>
              <a:rPr lang="en-US" altLang="zh-TW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flag: -lc++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參考資料</a:t>
            </a:r>
            <a:r>
              <a:rPr lang="zh-TW" altLang="en-US" sz="2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7934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29DF6-443A-4491-B0F8-C701C344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9051"/>
          </a:xfrm>
        </p:spPr>
        <p:txBody>
          <a:bodyPr/>
          <a:lstStyle/>
          <a:p>
            <a:r>
              <a:rPr lang="en-US" altLang="zh-TW" sz="4400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altLang="zh-TW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 </a:t>
            </a:r>
            <a:r>
              <a:rPr lang="en-US" altLang="zh-TW" sz="4400" dirty="0">
                <a:solidFill>
                  <a:srgbClr val="000000"/>
                </a:solidFill>
                <a:latin typeface="Arial" panose="020B0604020202020204" pitchFamily="34" charset="0"/>
              </a:rPr>
              <a:t>User</a:t>
            </a:r>
            <a:r>
              <a:rPr lang="zh-TW" altLang="en-US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linker flag</a:t>
            </a:r>
            <a:r>
              <a:rPr lang="zh-TW" altLang="en-US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(contd.)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17679-21FA-491F-88D2-BF53DEA55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98" y="1709079"/>
            <a:ext cx="9383902" cy="49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9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613FF-20F2-4777-9430-EE0DC037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2367274" cy="948128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lib</a:t>
            </a:r>
            <a:endParaRPr lang="zh-TW" altLang="en-US" sz="5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AA138CA-6BEE-4D1E-ABAD-22B03DC2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73" y="685800"/>
            <a:ext cx="5701217" cy="56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A896B9-4912-479A-B553-40002DFB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17" y="4182009"/>
            <a:ext cx="5729681" cy="23976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BB1B0-4ECD-4D3A-B67A-4355ADB0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1664"/>
          </a:xfrm>
        </p:spPr>
        <p:txBody>
          <a:bodyPr>
            <a:normAutofit/>
          </a:bodyPr>
          <a:lstStyle/>
          <a:p>
            <a:r>
              <a:rPr lang="en-US" altLang="zh-TW" sz="6000" dirty="0" err="1"/>
              <a:t>main.dart</a:t>
            </a:r>
            <a:endParaRPr lang="zh-TW" altLang="en-US" sz="60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6B072A-D3FE-45D1-9EFB-FEEF58779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79935" y="664197"/>
            <a:ext cx="2841984" cy="5683967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7B9A56-492C-4A4D-B375-6061B60EB38E}"/>
              </a:ext>
            </a:extLst>
          </p:cNvPr>
          <p:cNvSpPr txBox="1"/>
          <p:nvPr/>
        </p:nvSpPr>
        <p:spPr>
          <a:xfrm>
            <a:off x="1434517" y="1627464"/>
            <a:ext cx="57296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4000" dirty="0"/>
              <a:t> Text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4000" dirty="0"/>
              <a:t> </a:t>
            </a:r>
            <a:r>
              <a:rPr lang="en-US" altLang="zh-TW" sz="4000" dirty="0" err="1"/>
              <a:t>TextField</a:t>
            </a:r>
            <a:endParaRPr lang="en-US" altLang="zh-TW" sz="4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4000" dirty="0"/>
              <a:t> </a:t>
            </a:r>
            <a:r>
              <a:rPr lang="en-US" altLang="zh-TW" sz="4000" dirty="0" err="1"/>
              <a:t>RadioListTile</a:t>
            </a:r>
            <a:endParaRPr lang="en-US" altLang="zh-TW" sz="4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4000" dirty="0"/>
              <a:t> </a:t>
            </a:r>
            <a:r>
              <a:rPr lang="en-US" altLang="zh-TW" sz="4000" dirty="0" err="1"/>
              <a:t>ElevatedButton</a:t>
            </a:r>
            <a:endParaRPr lang="en-US" altLang="zh-TW" sz="40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46CD0B9-29BA-4DDC-9E79-EC2BEA4B7BBC}"/>
              </a:ext>
            </a:extLst>
          </p:cNvPr>
          <p:cNvCxnSpPr>
            <a:cxnSpLocks/>
          </p:cNvCxnSpPr>
          <p:nvPr/>
        </p:nvCxnSpPr>
        <p:spPr>
          <a:xfrm flipV="1">
            <a:off x="5561901" y="1627464"/>
            <a:ext cx="3229761" cy="2720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BCDDD1C-F64C-428B-B7AE-410D0C4908FD}"/>
              </a:ext>
            </a:extLst>
          </p:cNvPr>
          <p:cNvCxnSpPr>
            <a:cxnSpLocks/>
          </p:cNvCxnSpPr>
          <p:nvPr/>
        </p:nvCxnSpPr>
        <p:spPr>
          <a:xfrm flipV="1">
            <a:off x="5561901" y="3548544"/>
            <a:ext cx="3229761" cy="799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62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F8C0F-8FC7-46D4-A414-EC904EC6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17817" cy="1682932"/>
          </a:xfrm>
        </p:spPr>
        <p:txBody>
          <a:bodyPr>
            <a:normAutofit/>
          </a:bodyPr>
          <a:lstStyle/>
          <a:p>
            <a:r>
              <a:rPr lang="en-US" altLang="zh-TW" sz="5400" dirty="0" err="1"/>
              <a:t>main.dart</a:t>
            </a:r>
            <a:r>
              <a:rPr lang="en-US" altLang="zh-TW" sz="5400" dirty="0"/>
              <a:t> </a:t>
            </a:r>
            <a:br>
              <a:rPr lang="en-US" altLang="zh-TW" sz="5400" dirty="0"/>
            </a:br>
            <a:r>
              <a:rPr lang="en-US" altLang="zh-TW" sz="5400" dirty="0"/>
              <a:t>(contd.)</a:t>
            </a:r>
            <a:endParaRPr lang="zh-TW" altLang="en-US" sz="5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657FE7-B575-441B-A2D8-AE2C50EF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881" y="685799"/>
            <a:ext cx="4970901" cy="57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F9A13-0EFE-4F1D-86CE-99853AEA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94954"/>
          </a:xfrm>
        </p:spPr>
        <p:txBody>
          <a:bodyPr>
            <a:normAutofit/>
          </a:bodyPr>
          <a:lstStyle/>
          <a:p>
            <a:r>
              <a:rPr lang="en-US" altLang="zh-TW" sz="6000" dirty="0" err="1"/>
              <a:t>main.dart</a:t>
            </a:r>
            <a:r>
              <a:rPr lang="en-US" altLang="zh-TW" sz="6000" dirty="0"/>
              <a:t> (contd.)</a:t>
            </a:r>
            <a:endParaRPr lang="zh-TW" altLang="en-US" sz="6000" dirty="0"/>
          </a:p>
        </p:txBody>
      </p:sp>
      <p:pic>
        <p:nvPicPr>
          <p:cNvPr id="10" name="內容版面配置區 6">
            <a:extLst>
              <a:ext uri="{FF2B5EF4-FFF2-40B4-BE49-F238E27FC236}">
                <a16:creationId xmlns:a16="http://schemas.microsoft.com/office/drawing/2014/main" id="{56E82008-FF31-47BA-A4E6-2A6A21B4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078" y="847077"/>
            <a:ext cx="2841984" cy="568396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F356F78-A181-4990-9D82-7977346C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752514"/>
            <a:ext cx="6854711" cy="217505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767DD80-46BE-4CEC-8B97-9F6B48A85707}"/>
              </a:ext>
            </a:extLst>
          </p:cNvPr>
          <p:cNvCxnSpPr>
            <a:cxnSpLocks/>
          </p:cNvCxnSpPr>
          <p:nvPr/>
        </p:nvCxnSpPr>
        <p:spPr>
          <a:xfrm flipV="1">
            <a:off x="8011886" y="2429691"/>
            <a:ext cx="1227908" cy="791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30340BA-446E-45EA-B394-72551A78CE4D}"/>
              </a:ext>
            </a:extLst>
          </p:cNvPr>
          <p:cNvCxnSpPr>
            <a:cxnSpLocks/>
          </p:cNvCxnSpPr>
          <p:nvPr/>
        </p:nvCxnSpPr>
        <p:spPr>
          <a:xfrm flipV="1">
            <a:off x="7912378" y="3091543"/>
            <a:ext cx="1414502" cy="451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8C02B85-3BA2-49EA-A889-1537D50EF7AF}"/>
              </a:ext>
            </a:extLst>
          </p:cNvPr>
          <p:cNvCxnSpPr>
            <a:cxnSpLocks/>
          </p:cNvCxnSpPr>
          <p:nvPr/>
        </p:nvCxnSpPr>
        <p:spPr>
          <a:xfrm>
            <a:off x="8226310" y="3804258"/>
            <a:ext cx="943816" cy="11247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E428885B-A718-4871-9D72-C3047A34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4151055"/>
            <a:ext cx="2896128" cy="217505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BE56BF98-414C-49D7-B173-5E0644557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684" y="4151055"/>
            <a:ext cx="3161626" cy="21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8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5642CA-A6D6-4B57-BC0E-3593BAA9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51634"/>
            <a:ext cx="9642354" cy="22962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D74A85B-7D69-4105-95EE-F87930C0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Set keyboard</a:t>
            </a:r>
            <a:endParaRPr lang="zh-TW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1E80A7-B2D5-462D-9E9C-BB3735D8509A}"/>
              </a:ext>
            </a:extLst>
          </p:cNvPr>
          <p:cNvSpPr/>
          <p:nvPr/>
        </p:nvSpPr>
        <p:spPr>
          <a:xfrm>
            <a:off x="1371600" y="3091592"/>
            <a:ext cx="5318225" cy="67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5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D0D04-13EC-4953-B403-5AC4FEEC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727035" cy="991998"/>
          </a:xfrm>
        </p:spPr>
        <p:txBody>
          <a:bodyPr>
            <a:noAutofit/>
          </a:bodyPr>
          <a:lstStyle/>
          <a:p>
            <a:r>
              <a:rPr lang="en-US" altLang="zh-TW" sz="6000" dirty="0"/>
              <a:t>SDK Set up</a:t>
            </a:r>
            <a:endParaRPr lang="zh-TW" alt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69A45-F24B-446A-B703-E192472E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4484"/>
            <a:ext cx="9601200" cy="4432883"/>
          </a:xfrm>
        </p:spPr>
        <p:txBody>
          <a:bodyPr/>
          <a:lstStyle/>
          <a:p>
            <a:r>
              <a:rPr lang="en-US" altLang="zh-TW" sz="4000" dirty="0"/>
              <a:t>path: android/app/</a:t>
            </a:r>
            <a:r>
              <a:rPr lang="en-US" altLang="zh-TW" sz="4000" dirty="0" err="1"/>
              <a:t>build.gradle</a:t>
            </a:r>
            <a:endParaRPr lang="en-US" altLang="zh-TW" sz="4000" dirty="0"/>
          </a:p>
          <a:p>
            <a:r>
              <a:rPr lang="en-US" altLang="zh-TW" sz="4000" dirty="0" err="1"/>
              <a:t>compilSdkVersion</a:t>
            </a:r>
            <a:r>
              <a:rPr lang="en-US" altLang="zh-TW" sz="4000" dirty="0"/>
              <a:t> 31</a:t>
            </a:r>
          </a:p>
          <a:p>
            <a:r>
              <a:rPr lang="en-US" altLang="zh-TW" sz="4000" dirty="0" err="1"/>
              <a:t>minSdkVersion</a:t>
            </a:r>
            <a:r>
              <a:rPr lang="en-US" altLang="zh-TW" sz="4000" dirty="0"/>
              <a:t> 21</a:t>
            </a:r>
          </a:p>
          <a:p>
            <a:r>
              <a:rPr lang="en-US" altLang="zh-TW" sz="4000" dirty="0" err="1"/>
              <a:t>targetVersion</a:t>
            </a:r>
            <a:r>
              <a:rPr lang="en-US" altLang="zh-TW" sz="4000" dirty="0"/>
              <a:t> 31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68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2240D65-D367-4B4F-B59D-2E31C81A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75" y="490786"/>
            <a:ext cx="2590933" cy="54866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78D77A-BE21-4F4C-AE29-159044A2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08" y="490786"/>
            <a:ext cx="2590933" cy="548668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96BDDF-8257-4198-B393-FEEA7486E8A5}"/>
              </a:ext>
            </a:extLst>
          </p:cNvPr>
          <p:cNvSpPr txBox="1"/>
          <p:nvPr/>
        </p:nvSpPr>
        <p:spPr>
          <a:xfrm>
            <a:off x="2938075" y="6130977"/>
            <a:ext cx="241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false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F613A0-6C1D-4D53-8EA5-EC6D7437C2C3}"/>
              </a:ext>
            </a:extLst>
          </p:cNvPr>
          <p:cNvSpPr txBox="1"/>
          <p:nvPr/>
        </p:nvSpPr>
        <p:spPr>
          <a:xfrm>
            <a:off x="7279108" y="6130977"/>
            <a:ext cx="241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true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36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AE337F7-3D44-4E7F-A1AD-B43BEF69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75" y="1313672"/>
            <a:ext cx="7927234" cy="52192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6EA10C-3F03-4AC7-A908-8D5D2C96E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08" y="345903"/>
            <a:ext cx="3149755" cy="1688285"/>
          </a:xfrm>
        </p:spPr>
        <p:txBody>
          <a:bodyPr>
            <a:normAutofit fontScale="90000"/>
          </a:bodyPr>
          <a:lstStyle/>
          <a:p>
            <a:r>
              <a:rPr lang="en-US" altLang="zh-TW" sz="6000" dirty="0" err="1"/>
              <a:t>TextField</a:t>
            </a:r>
            <a:br>
              <a:rPr lang="en-US" altLang="zh-TW" sz="6000" dirty="0"/>
            </a:br>
            <a:r>
              <a:rPr lang="en-US" altLang="zh-TW" sz="6000" dirty="0"/>
              <a:t>(input)</a:t>
            </a:r>
            <a:endParaRPr lang="zh-TW" altLang="en-US" sz="6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4A1D11-BB32-45D7-AB1A-0922A9235EA8}"/>
              </a:ext>
            </a:extLst>
          </p:cNvPr>
          <p:cNvSpPr txBox="1"/>
          <p:nvPr/>
        </p:nvSpPr>
        <p:spPr>
          <a:xfrm>
            <a:off x="4286464" y="607512"/>
            <a:ext cx="736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TextEditingController</a:t>
            </a:r>
            <a:r>
              <a:rPr lang="en-US" altLang="zh-TW" sz="2000" dirty="0"/>
              <a:t> </a:t>
            </a:r>
            <a:r>
              <a:rPr lang="en-US" altLang="zh-TW" sz="2000" dirty="0" err="1"/>
              <a:t>taiwanessController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TextEditingController</a:t>
            </a:r>
            <a:r>
              <a:rPr lang="en-US" altLang="zh-TW" sz="2000" dirty="0"/>
              <a:t>();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EF97679-78DA-44EE-A367-62AFE8F1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08" y="2486554"/>
            <a:ext cx="2991267" cy="150516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E0F06673-679F-4923-8D50-E7E8576221A5}"/>
              </a:ext>
            </a:extLst>
          </p:cNvPr>
          <p:cNvSpPr/>
          <p:nvPr/>
        </p:nvSpPr>
        <p:spPr>
          <a:xfrm>
            <a:off x="4286465" y="576735"/>
            <a:ext cx="7365533" cy="461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D23CD66-2E62-48FC-B341-AAAC4A93E3B6}"/>
              </a:ext>
            </a:extLst>
          </p:cNvPr>
          <p:cNvCxnSpPr>
            <a:cxnSpLocks/>
          </p:cNvCxnSpPr>
          <p:nvPr/>
        </p:nvCxnSpPr>
        <p:spPr>
          <a:xfrm>
            <a:off x="4866051" y="1038399"/>
            <a:ext cx="710290" cy="1125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07C7600-C5D4-4604-A654-77276AD48900}"/>
              </a:ext>
            </a:extLst>
          </p:cNvPr>
          <p:cNvCxnSpPr>
            <a:cxnSpLocks/>
          </p:cNvCxnSpPr>
          <p:nvPr/>
        </p:nvCxnSpPr>
        <p:spPr>
          <a:xfrm flipV="1">
            <a:off x="3825380" y="2164360"/>
            <a:ext cx="738076" cy="444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5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B698FF9-CA33-48E4-AA27-C9DBB91B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94" y="2367808"/>
            <a:ext cx="8362816" cy="41507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483F27-8C7B-4721-BFBE-86755B3A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9433"/>
            <a:ext cx="9601200" cy="75806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TextField</a:t>
            </a:r>
            <a:r>
              <a:rPr lang="en-US" altLang="zh-TW" dirty="0"/>
              <a:t> (input) (Contd.)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5DC328-4BD4-4750-BF0D-48C5CDB00B69}"/>
              </a:ext>
            </a:extLst>
          </p:cNvPr>
          <p:cNvSpPr/>
          <p:nvPr/>
        </p:nvSpPr>
        <p:spPr>
          <a:xfrm>
            <a:off x="1680594" y="1084962"/>
            <a:ext cx="115320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Arial Unicode MS"/>
                <a:ea typeface="Roboto Mono"/>
              </a:rPr>
              <a:t>Install: </a:t>
            </a:r>
            <a:r>
              <a:rPr lang="zh-TW" altLang="zh-TW" sz="2000" dirty="0">
                <a:latin typeface="Arial Unicode MS"/>
                <a:ea typeface="Roboto Mono"/>
              </a:rPr>
              <a:t>flutter pub add </a:t>
            </a:r>
            <a:r>
              <a:rPr lang="en-US" altLang="zh-TW" sz="2000" dirty="0" err="1">
                <a:latin typeface="Arial Unicode MS"/>
                <a:ea typeface="Roboto Mono"/>
              </a:rPr>
              <a:t>path_provide</a:t>
            </a:r>
            <a:endParaRPr lang="en-US" altLang="zh-TW" sz="2000" dirty="0">
              <a:latin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</a:rPr>
              <a:t>import '</a:t>
            </a:r>
            <a:r>
              <a:rPr lang="en-US" altLang="zh-TW" sz="2000" dirty="0" err="1">
                <a:latin typeface="Consolas" panose="020B0609020204030204" pitchFamily="49" charset="0"/>
              </a:rPr>
              <a:t>package:path_provider</a:t>
            </a:r>
            <a:r>
              <a:rPr lang="en-US" altLang="zh-TW" sz="2000" dirty="0">
                <a:latin typeface="Consolas" panose="020B0609020204030204" pitchFamily="49" charset="0"/>
              </a:rPr>
              <a:t>/</a:t>
            </a:r>
            <a:r>
              <a:rPr lang="en-US" altLang="zh-TW" sz="2000" dirty="0" err="1">
                <a:latin typeface="Consolas" panose="020B0609020204030204" pitchFamily="49" charset="0"/>
              </a:rPr>
              <a:t>path_provider.dart</a:t>
            </a:r>
            <a:r>
              <a:rPr lang="en-US" altLang="zh-TW" sz="2000" dirty="0">
                <a:latin typeface="Consolas" panose="020B0609020204030204" pitchFamily="49" charset="0"/>
              </a:rPr>
              <a:t>' as </a:t>
            </a:r>
            <a:r>
              <a:rPr lang="en-US" altLang="zh-TW" sz="2000" dirty="0" err="1">
                <a:latin typeface="Consolas" panose="020B0609020204030204" pitchFamily="49" charset="0"/>
              </a:rPr>
              <a:t>path_provider</a:t>
            </a:r>
            <a:r>
              <a:rPr lang="en-US" altLang="zh-TW" sz="2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latin typeface="Consolas" panose="020B0609020204030204" pitchFamily="49" charset="0"/>
              </a:rPr>
              <a:t>import '</a:t>
            </a:r>
            <a:r>
              <a:rPr lang="en-US" altLang="zh-TW" sz="2000" dirty="0" err="1">
                <a:latin typeface="Consolas" panose="020B0609020204030204" pitchFamily="49" charset="0"/>
              </a:rPr>
              <a:t>dart:io</a:t>
            </a:r>
            <a:r>
              <a:rPr lang="en-US" altLang="zh-TW" sz="2000" dirty="0">
                <a:latin typeface="Consolas" panose="020B0609020204030204" pitchFamily="49" charset="0"/>
              </a:rPr>
              <a:t>';</a:t>
            </a:r>
          </a:p>
          <a:p>
            <a:endParaRPr lang="en-US" altLang="zh-TW" sz="2000" dirty="0">
              <a:latin typeface="Consolas" panose="020B0609020204030204" pitchFamily="49" charset="0"/>
            </a:endParaRPr>
          </a:p>
          <a:p>
            <a:endParaRPr lang="en-US" altLang="zh-TW" sz="2000" b="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F5FD82A-B889-451D-A3A4-C08259D7BD8F}"/>
              </a:ext>
            </a:extLst>
          </p:cNvPr>
          <p:cNvCxnSpPr>
            <a:cxnSpLocks/>
          </p:cNvCxnSpPr>
          <p:nvPr/>
        </p:nvCxnSpPr>
        <p:spPr>
          <a:xfrm flipH="1">
            <a:off x="2578308" y="2095151"/>
            <a:ext cx="258896" cy="7529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1787FB8-C016-4BA8-A682-E5DD1A2B0B4C}"/>
              </a:ext>
            </a:extLst>
          </p:cNvPr>
          <p:cNvSpPr/>
          <p:nvPr/>
        </p:nvSpPr>
        <p:spPr>
          <a:xfrm>
            <a:off x="1680594" y="1097497"/>
            <a:ext cx="9601200" cy="1013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5610CDB-CE0E-4F17-9F38-15F637F3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609" y="3389243"/>
            <a:ext cx="2991267" cy="150516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4C68D00-2283-44E4-9B8F-D298E297B43B}"/>
              </a:ext>
            </a:extLst>
          </p:cNvPr>
          <p:cNvSpPr/>
          <p:nvPr/>
        </p:nvSpPr>
        <p:spPr>
          <a:xfrm>
            <a:off x="8814077" y="3389243"/>
            <a:ext cx="3053799" cy="752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30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8948A-F81B-4037-A1A5-91993A31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324662" cy="933138"/>
          </a:xfrm>
        </p:spPr>
        <p:txBody>
          <a:bodyPr/>
          <a:lstStyle/>
          <a:p>
            <a:r>
              <a:rPr lang="en-US" altLang="zh-TW" dirty="0" err="1"/>
              <a:t>TextField</a:t>
            </a:r>
            <a:r>
              <a:rPr lang="en-US" altLang="zh-TW" dirty="0"/>
              <a:t> (input)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1CB98CC-AFE4-4D08-BF2B-212742C0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38" y="3975427"/>
            <a:ext cx="6071119" cy="202756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2F2989A-0F42-450F-BADF-4257B665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66" y="1838322"/>
            <a:ext cx="2991267" cy="150516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6899556-17F9-48F7-9B40-7BB624B66E97}"/>
              </a:ext>
            </a:extLst>
          </p:cNvPr>
          <p:cNvSpPr/>
          <p:nvPr/>
        </p:nvSpPr>
        <p:spPr>
          <a:xfrm>
            <a:off x="4289684" y="2609984"/>
            <a:ext cx="3612630" cy="9205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53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03FD3-3C93-4FBF-849D-BF4D6C0B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00400" cy="768246"/>
          </a:xfrm>
        </p:spPr>
        <p:txBody>
          <a:bodyPr/>
          <a:lstStyle/>
          <a:p>
            <a:r>
              <a:rPr lang="en-US" altLang="zh-TW" sz="4400" dirty="0" err="1"/>
              <a:t>RadioListTile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Android Emulator - Pixel_4_XL_5554 2021-12-24 09-55-34">
            <a:hlinkClick r:id="" action="ppaction://media"/>
            <a:extLst>
              <a:ext uri="{FF2B5EF4-FFF2-40B4-BE49-F238E27FC236}">
                <a16:creationId xmlns:a16="http://schemas.microsoft.com/office/drawing/2014/main" id="{77DF8F23-7BCC-425D-997D-2476BB89A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628" y="245987"/>
            <a:ext cx="2995863" cy="63660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891446-90A2-4F1E-966B-FF0FF8D16407}"/>
              </a:ext>
            </a:extLst>
          </p:cNvPr>
          <p:cNvSpPr/>
          <p:nvPr/>
        </p:nvSpPr>
        <p:spPr>
          <a:xfrm>
            <a:off x="4715886" y="4038466"/>
            <a:ext cx="3561345" cy="707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72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BE31B-3001-4627-B9F5-B1B7D72B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1664"/>
          </a:xfrm>
        </p:spPr>
        <p:txBody>
          <a:bodyPr>
            <a:normAutofit/>
          </a:bodyPr>
          <a:lstStyle/>
          <a:p>
            <a:r>
              <a:rPr lang="en-US" altLang="zh-TW" sz="6000" dirty="0" err="1"/>
              <a:t>RadioListTile</a:t>
            </a:r>
            <a:endParaRPr lang="zh-TW" altLang="en-US" sz="6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E777EEB-E1C5-4DC1-B27D-161E3085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6485"/>
            <a:ext cx="5686918" cy="41727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734195-14A8-4A2E-A10E-1DBBAC30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38" y="759820"/>
            <a:ext cx="3507179" cy="70143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200A8FD-3E68-4E4C-8B12-BEC2414D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05" y="1996485"/>
            <a:ext cx="4953417" cy="41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62D43A-11E7-4882-8F7D-EBA0E754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794977"/>
            <a:ext cx="9863351" cy="477820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A9DDDE9-6659-4742-B2F3-89E32FFC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6681831" cy="966831"/>
          </a:xfrm>
        </p:spPr>
        <p:txBody>
          <a:bodyPr>
            <a:normAutofit/>
          </a:bodyPr>
          <a:lstStyle/>
          <a:p>
            <a:r>
              <a:rPr lang="en-US" altLang="zh-TW" sz="6000" dirty="0" err="1"/>
              <a:t>TextField</a:t>
            </a:r>
            <a:r>
              <a:rPr lang="en-US" altLang="zh-TW" sz="6000" dirty="0"/>
              <a:t> (output)</a:t>
            </a:r>
            <a:endParaRPr lang="zh-TW" altLang="en-US" sz="6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224CB8-EB39-47AC-B641-64265FC69D8D}"/>
              </a:ext>
            </a:extLst>
          </p:cNvPr>
          <p:cNvSpPr/>
          <p:nvPr/>
        </p:nvSpPr>
        <p:spPr>
          <a:xfrm>
            <a:off x="1986966" y="2963430"/>
            <a:ext cx="7366895" cy="31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E7D32C-5AF1-407F-9132-6F13F8A94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32"/>
          <a:stretch/>
        </p:blipFill>
        <p:spPr>
          <a:xfrm>
            <a:off x="9353861" y="4994490"/>
            <a:ext cx="2590933" cy="17210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9076EE-FB56-4E6D-B124-A16BE6300245}"/>
              </a:ext>
            </a:extLst>
          </p:cNvPr>
          <p:cNvSpPr/>
          <p:nvPr/>
        </p:nvSpPr>
        <p:spPr>
          <a:xfrm>
            <a:off x="9487157" y="4811843"/>
            <a:ext cx="2324340" cy="824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7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E9BAA9-C621-430D-9275-CF5BC301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4886"/>
          </a:xfrm>
        </p:spPr>
        <p:txBody>
          <a:bodyPr/>
          <a:lstStyle/>
          <a:p>
            <a:r>
              <a:rPr lang="en-US" altLang="zh-TW" dirty="0" err="1"/>
              <a:t>ElevatedButton</a:t>
            </a:r>
            <a:endParaRPr lang="zh-TW" altLang="en-US" dirty="0"/>
          </a:p>
        </p:txBody>
      </p:sp>
      <p:pic>
        <p:nvPicPr>
          <p:cNvPr id="6" name="Android Emulator - Pixel_4_XL_5554 2021-12-22 23-09-59_Trim">
            <a:hlinkClick r:id="" action="ppaction://media"/>
            <a:extLst>
              <a:ext uri="{FF2B5EF4-FFF2-40B4-BE49-F238E27FC236}">
                <a16:creationId xmlns:a16="http://schemas.microsoft.com/office/drawing/2014/main" id="{1941CC8C-78AA-4791-B317-BE0DC676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1482" y="1520505"/>
            <a:ext cx="2195557" cy="46516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D28B1B-AC88-4644-AEF0-499563A68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610686"/>
            <a:ext cx="7223691" cy="46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6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2DBDB7-1D4F-454F-B498-0325485E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32" y="4572000"/>
            <a:ext cx="5109607" cy="18263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ED5000-5A95-47D3-898F-5AFA9740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94" y="680574"/>
            <a:ext cx="5800242" cy="59150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B40C0A3-75A9-4BF2-BE1D-7B66C60D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38" y="308295"/>
            <a:ext cx="4017295" cy="1610445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ElevatedButton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(Contd.) </a:t>
            </a: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515B45B-1178-4B8F-A49E-CF3D5E3D7A7A}"/>
              </a:ext>
            </a:extLst>
          </p:cNvPr>
          <p:cNvSpPr/>
          <p:nvPr/>
        </p:nvSpPr>
        <p:spPr>
          <a:xfrm>
            <a:off x="1777578" y="2382999"/>
            <a:ext cx="4778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</a:rPr>
              <a:t>import '</a:t>
            </a:r>
            <a:r>
              <a:rPr lang="en-US" altLang="zh-TW" sz="2400" dirty="0" err="1">
                <a:latin typeface="Consolas" panose="020B0609020204030204" pitchFamily="49" charset="0"/>
              </a:rPr>
              <a:t>socket_stt.dart</a:t>
            </a:r>
            <a:r>
              <a:rPr lang="en-US" altLang="zh-TW" sz="2400" dirty="0">
                <a:latin typeface="Consolas" panose="020B0609020204030204" pitchFamily="49" charset="0"/>
              </a:rPr>
              <a:t>';</a:t>
            </a:r>
            <a:endParaRPr lang="en-US" altLang="zh-TW" sz="2400" b="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2E83512-3389-42A8-86AE-1CD7278AF48D}"/>
              </a:ext>
            </a:extLst>
          </p:cNvPr>
          <p:cNvCxnSpPr>
            <a:cxnSpLocks/>
          </p:cNvCxnSpPr>
          <p:nvPr/>
        </p:nvCxnSpPr>
        <p:spPr>
          <a:xfrm>
            <a:off x="3559582" y="2771099"/>
            <a:ext cx="3178590" cy="2214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15A5576-7E23-4464-AB94-9921B0C8A376}"/>
              </a:ext>
            </a:extLst>
          </p:cNvPr>
          <p:cNvCxnSpPr>
            <a:cxnSpLocks/>
          </p:cNvCxnSpPr>
          <p:nvPr/>
        </p:nvCxnSpPr>
        <p:spPr>
          <a:xfrm>
            <a:off x="3559582" y="2790758"/>
            <a:ext cx="3190968" cy="28764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684AF804-AB18-49CC-B35C-896042DA61C5}"/>
              </a:ext>
            </a:extLst>
          </p:cNvPr>
          <p:cNvSpPr/>
          <p:nvPr/>
        </p:nvSpPr>
        <p:spPr>
          <a:xfrm>
            <a:off x="1708041" y="2382999"/>
            <a:ext cx="4448598" cy="402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98758E1-7230-41DC-9477-E87008539FA2}"/>
              </a:ext>
            </a:extLst>
          </p:cNvPr>
          <p:cNvSpPr/>
          <p:nvPr/>
        </p:nvSpPr>
        <p:spPr>
          <a:xfrm>
            <a:off x="9014625" y="4859974"/>
            <a:ext cx="528507" cy="251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3EAC1E4-7227-4E4E-AEA8-2E53203A3FE7}"/>
              </a:ext>
            </a:extLst>
          </p:cNvPr>
          <p:cNvSpPr/>
          <p:nvPr/>
        </p:nvSpPr>
        <p:spPr>
          <a:xfrm>
            <a:off x="9040589" y="5527131"/>
            <a:ext cx="528507" cy="251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3EC3FAB1-9A08-4A51-B686-EB766F27305A}"/>
              </a:ext>
            </a:extLst>
          </p:cNvPr>
          <p:cNvSpPr/>
          <p:nvPr/>
        </p:nvSpPr>
        <p:spPr>
          <a:xfrm>
            <a:off x="9578654" y="5485162"/>
            <a:ext cx="668036" cy="36400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AA343D5-D9DD-4A14-AB36-885032FC490F}"/>
              </a:ext>
            </a:extLst>
          </p:cNvPr>
          <p:cNvSpPr/>
          <p:nvPr/>
        </p:nvSpPr>
        <p:spPr>
          <a:xfrm>
            <a:off x="9615679" y="4771020"/>
            <a:ext cx="586041" cy="36400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B313C472-1AA1-4B60-81D1-CB0A750E4F15}"/>
              </a:ext>
            </a:extLst>
          </p:cNvPr>
          <p:cNvSpPr txBox="1">
            <a:spLocks/>
          </p:cNvSpPr>
          <p:nvPr/>
        </p:nvSpPr>
        <p:spPr>
          <a:xfrm>
            <a:off x="674978" y="3826264"/>
            <a:ext cx="4778852" cy="1610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Call back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66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BD990930-53DE-428C-A9CF-5063DA24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89" y="3363723"/>
            <a:ext cx="10518757" cy="254751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239896-E5FD-479B-889E-9B1A12D9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89" y="530501"/>
            <a:ext cx="9889200" cy="1025536"/>
          </a:xfrm>
        </p:spPr>
        <p:txBody>
          <a:bodyPr>
            <a:normAutofit/>
          </a:bodyPr>
          <a:lstStyle/>
          <a:p>
            <a:r>
              <a:rPr lang="en-US" altLang="zh-TW" sz="4800" dirty="0" err="1"/>
              <a:t>sound_recorder</a:t>
            </a:r>
            <a:r>
              <a:rPr lang="en-US" altLang="zh-TW" sz="4800" dirty="0"/>
              <a:t> </a:t>
            </a:r>
            <a:r>
              <a:rPr lang="en-US" altLang="zh-TW" sz="1300" dirty="0">
                <a:solidFill>
                  <a:schemeClr val="tx1"/>
                </a:solidFill>
                <a:latin typeface="Arial Unicode MS"/>
              </a:rPr>
              <a:t>https://pub.dev/packages/flutter_sound_lite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3ABB1-A1B5-47FD-A1F6-E19C2486E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88" y="1555256"/>
            <a:ext cx="10322929" cy="1235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Arial Unicode MS"/>
              </a:rPr>
              <a:t>Install: </a:t>
            </a:r>
            <a:r>
              <a:rPr lang="zh-TW" altLang="zh-TW" sz="2400" dirty="0">
                <a:solidFill>
                  <a:schemeClr val="tx1"/>
                </a:solidFill>
                <a:latin typeface="Arial Unicode MS"/>
              </a:rPr>
              <a:t>flutter pub add</a:t>
            </a:r>
            <a:r>
              <a:rPr lang="en-US" altLang="zh-TW" sz="2400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  <a:latin typeface="Arial Unicode MS"/>
              </a:rPr>
              <a:t>flutter_sound_lite</a:t>
            </a:r>
            <a:endParaRPr lang="en-US" altLang="zh-TW" sz="2400" dirty="0">
              <a:solidFill>
                <a:srgbClr val="FF0000"/>
              </a:solidFill>
              <a:latin typeface="Arial Unicode MS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Arial Unicode MS"/>
              </a:rPr>
              <a:t>Use: import '</a:t>
            </a:r>
            <a:r>
              <a:rPr lang="en-US" altLang="zh-TW" sz="2400" dirty="0" err="1">
                <a:solidFill>
                  <a:schemeClr val="tx1"/>
                </a:solidFill>
                <a:latin typeface="Arial Unicode MS"/>
              </a:rPr>
              <a:t>package:flutter_sound_lite</a:t>
            </a:r>
            <a:r>
              <a:rPr lang="en-US" altLang="zh-TW" sz="2400" dirty="0">
                <a:solidFill>
                  <a:schemeClr val="tx1"/>
                </a:solidFill>
                <a:latin typeface="Arial Unicode MS"/>
              </a:rPr>
              <a:t>/public/</a:t>
            </a:r>
            <a:r>
              <a:rPr lang="en-US" altLang="zh-TW" sz="2400" dirty="0" err="1">
                <a:solidFill>
                  <a:schemeClr val="tx1"/>
                </a:solidFill>
                <a:latin typeface="Arial Unicode MS"/>
              </a:rPr>
              <a:t>flutter_sound_recorder.dart</a:t>
            </a:r>
            <a:r>
              <a:rPr lang="en-US" altLang="zh-TW" sz="2400" dirty="0">
                <a:solidFill>
                  <a:schemeClr val="tx1"/>
                </a:solidFill>
                <a:latin typeface="Arial Unicode MS"/>
              </a:rPr>
              <a:t>';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8063DDE-BE71-469A-9470-BD2CC1CD8252}"/>
              </a:ext>
            </a:extLst>
          </p:cNvPr>
          <p:cNvSpPr/>
          <p:nvPr/>
        </p:nvSpPr>
        <p:spPr>
          <a:xfrm>
            <a:off x="7401188" y="5284229"/>
            <a:ext cx="284744" cy="353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19BA164-C6FA-47B3-BFCC-CAA73B746573}"/>
              </a:ext>
            </a:extLst>
          </p:cNvPr>
          <p:cNvSpPr/>
          <p:nvPr/>
        </p:nvSpPr>
        <p:spPr>
          <a:xfrm>
            <a:off x="4505527" y="3743036"/>
            <a:ext cx="392701" cy="359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D9C8FF4-262F-4C27-8C94-E3C261B305F6}"/>
              </a:ext>
            </a:extLst>
          </p:cNvPr>
          <p:cNvCxnSpPr>
            <a:cxnSpLocks/>
          </p:cNvCxnSpPr>
          <p:nvPr/>
        </p:nvCxnSpPr>
        <p:spPr>
          <a:xfrm>
            <a:off x="2436376" y="2675743"/>
            <a:ext cx="0" cy="1067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06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0AB91-8302-45AB-AF30-1CAD57B0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81075"/>
          </a:xfrm>
        </p:spPr>
        <p:txBody>
          <a:bodyPr>
            <a:normAutofit fontScale="90000"/>
          </a:bodyPr>
          <a:lstStyle/>
          <a:p>
            <a:r>
              <a:rPr lang="en-US" altLang="zh-TW" sz="6000" b="0" i="0" u="none" strike="noStrike" dirty="0">
                <a:solidFill>
                  <a:schemeClr val="tx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API Levels</a:t>
            </a:r>
            <a:br>
              <a:rPr lang="en-US" altLang="zh-TW" b="0" i="0" dirty="0">
                <a:solidFill>
                  <a:srgbClr val="FFFFFF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5E62D01-F085-4D88-99BA-9B281454B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50" y="1742119"/>
            <a:ext cx="8277225" cy="4712706"/>
          </a:xfrm>
        </p:spPr>
      </p:pic>
    </p:spTree>
    <p:extLst>
      <p:ext uri="{BB962C8B-B14F-4D97-AF65-F5344CB8AC3E}">
        <p14:creationId xmlns:p14="http://schemas.microsoft.com/office/powerpoint/2010/main" val="54182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E9DFB-2B4F-450C-9CAB-50C81A67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/>
              <a:t>sound_recorder</a:t>
            </a:r>
            <a:r>
              <a:rPr lang="en-US" altLang="zh-TW" sz="4800" dirty="0"/>
              <a:t>(Contd.)</a:t>
            </a:r>
            <a:endParaRPr lang="zh-TW" altLang="en-US" sz="4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221090-225F-493E-A226-32559A60E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5"/>
          <a:stretch/>
        </p:blipFill>
        <p:spPr>
          <a:xfrm>
            <a:off x="1371600" y="2293495"/>
            <a:ext cx="9906224" cy="84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5F12A4B-C0AA-4541-9C36-2E94A82D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18504"/>
            <a:ext cx="9936080" cy="11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3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5C2627A-3FCD-4B2E-93CD-E375439F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14" y="2297957"/>
            <a:ext cx="5797687" cy="42245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89F83C6-4F95-44A7-B30D-767920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3355"/>
            <a:ext cx="9601200" cy="840996"/>
          </a:xfrm>
        </p:spPr>
        <p:txBody>
          <a:bodyPr>
            <a:normAutofit/>
          </a:bodyPr>
          <a:lstStyle/>
          <a:p>
            <a:r>
              <a:rPr lang="en-US" altLang="zh-TW" sz="4800" dirty="0" err="1"/>
              <a:t>sound_recorder</a:t>
            </a:r>
            <a:r>
              <a:rPr lang="en-US" altLang="zh-TW" sz="4800" dirty="0"/>
              <a:t> (Contd.)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F3F97-3551-4561-BAD8-D9EC838BB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98532"/>
            <a:ext cx="8012243" cy="889232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latin typeface="Arial Unicode MS"/>
              </a:rPr>
              <a:t>Install: </a:t>
            </a:r>
            <a:r>
              <a:rPr lang="zh-TW" altLang="zh-TW" dirty="0">
                <a:solidFill>
                  <a:schemeClr val="tx1"/>
                </a:solidFill>
                <a:latin typeface="Arial Unicode MS"/>
              </a:rPr>
              <a:t>flutter pub add</a:t>
            </a:r>
            <a:r>
              <a:rPr lang="en-US" altLang="zh-TW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Arial Unicode MS"/>
              </a:rPr>
              <a:t>permission_handler</a:t>
            </a:r>
            <a:endParaRPr lang="en-US" altLang="zh-TW" dirty="0">
              <a:solidFill>
                <a:schemeClr val="tx1"/>
              </a:solidFill>
              <a:latin typeface="Arial Unicode MS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latin typeface="Arial Unicode MS"/>
              </a:rPr>
              <a:t>Use: import '</a:t>
            </a:r>
            <a:r>
              <a:rPr lang="en-US" altLang="zh-TW" dirty="0" err="1">
                <a:solidFill>
                  <a:schemeClr val="tx1"/>
                </a:solidFill>
                <a:latin typeface="Arial Unicode MS"/>
              </a:rPr>
              <a:t>package:permission_handler</a:t>
            </a:r>
            <a:r>
              <a:rPr lang="en-US" altLang="zh-TW" dirty="0">
                <a:solidFill>
                  <a:schemeClr val="tx1"/>
                </a:solidFill>
                <a:latin typeface="Arial Unicode MS"/>
              </a:rPr>
              <a:t>/</a:t>
            </a:r>
            <a:r>
              <a:rPr lang="en-US" altLang="zh-TW" dirty="0" err="1">
                <a:solidFill>
                  <a:schemeClr val="tx1"/>
                </a:solidFill>
                <a:latin typeface="Arial Unicode MS"/>
              </a:rPr>
              <a:t>permission_handler.dart</a:t>
            </a:r>
            <a:r>
              <a:rPr lang="en-US" altLang="zh-TW" dirty="0">
                <a:solidFill>
                  <a:schemeClr val="tx1"/>
                </a:solidFill>
                <a:latin typeface="Arial Unicode MS"/>
              </a:rPr>
              <a:t>’;</a:t>
            </a: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  <a:latin typeface="Arial Unicode MS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E3B947-93E8-4DE5-AF29-4CE79F3C758E}"/>
              </a:ext>
            </a:extLst>
          </p:cNvPr>
          <p:cNvSpPr/>
          <p:nvPr/>
        </p:nvSpPr>
        <p:spPr>
          <a:xfrm>
            <a:off x="1371600" y="1184783"/>
            <a:ext cx="7889846" cy="989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F386A73-E3BE-4C06-9037-FED5C40E10B1}"/>
              </a:ext>
            </a:extLst>
          </p:cNvPr>
          <p:cNvCxnSpPr>
            <a:cxnSpLocks/>
          </p:cNvCxnSpPr>
          <p:nvPr/>
        </p:nvCxnSpPr>
        <p:spPr>
          <a:xfrm>
            <a:off x="3747541" y="2174684"/>
            <a:ext cx="1267687" cy="2405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7D69F8CA-349C-4D39-AF62-2BE1C733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99" y="2714187"/>
            <a:ext cx="1751912" cy="378273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6748FFB-01ED-4F46-A5AE-2CE20BD4C3A0}"/>
              </a:ext>
            </a:extLst>
          </p:cNvPr>
          <p:cNvSpPr/>
          <p:nvPr/>
        </p:nvSpPr>
        <p:spPr>
          <a:xfrm>
            <a:off x="1828799" y="4051882"/>
            <a:ext cx="1434517" cy="1270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5A1AB4F-F084-4CF7-BB23-E419B54A4A4F}"/>
              </a:ext>
            </a:extLst>
          </p:cNvPr>
          <p:cNvCxnSpPr>
            <a:cxnSpLocks/>
          </p:cNvCxnSpPr>
          <p:nvPr/>
        </p:nvCxnSpPr>
        <p:spPr>
          <a:xfrm>
            <a:off x="3263316" y="4580391"/>
            <a:ext cx="1751912" cy="89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659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4B1E0-6540-4CF7-B7D5-756E11FD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23079"/>
          </a:xfrm>
        </p:spPr>
        <p:txBody>
          <a:bodyPr>
            <a:normAutofit/>
          </a:bodyPr>
          <a:lstStyle/>
          <a:p>
            <a:r>
              <a:rPr lang="en-US" altLang="zh-TW" sz="4800" dirty="0" err="1"/>
              <a:t>sound_recorder</a:t>
            </a:r>
            <a:r>
              <a:rPr lang="en-US" altLang="zh-TW" sz="4800" dirty="0"/>
              <a:t> (Contd.)</a:t>
            </a:r>
            <a:endParaRPr lang="zh-TW" altLang="en-US" sz="4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66DBEA-4C03-41D8-8E6C-5A486C1D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19" y="1945042"/>
            <a:ext cx="7450361" cy="44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5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B7866C-C3B6-417B-82C4-424C2212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02578"/>
            <a:ext cx="9601200" cy="832607"/>
          </a:xfrm>
        </p:spPr>
        <p:txBody>
          <a:bodyPr>
            <a:normAutofit/>
          </a:bodyPr>
          <a:lstStyle/>
          <a:p>
            <a:r>
              <a:rPr lang="en-US" altLang="zh-TW" sz="4800" dirty="0" err="1"/>
              <a:t>sound_recorder</a:t>
            </a:r>
            <a:r>
              <a:rPr lang="en-US" altLang="zh-TW" sz="4800" dirty="0"/>
              <a:t> (Contd.)</a:t>
            </a:r>
            <a:endParaRPr lang="zh-TW" altLang="en-US" sz="4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DA13B4-9AFA-44DB-B772-05AF48EA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80306"/>
            <a:ext cx="5064815" cy="3825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37A7D5-3329-4BFA-9EB4-BB0EC54D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08" y="2080306"/>
            <a:ext cx="5285060" cy="2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93D9385-2B5B-4F55-8819-61A6FE816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177" y="715780"/>
            <a:ext cx="6805140" cy="5874346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A60BD04-40C3-424F-B3E4-669AB9D6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9051"/>
          </a:xfrm>
        </p:spPr>
        <p:txBody>
          <a:bodyPr/>
          <a:lstStyle/>
          <a:p>
            <a:r>
              <a:rPr lang="en-US" altLang="zh-TW" dirty="0" err="1"/>
              <a:t>socket_stt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885DBA-9C13-4DE1-9F92-55C17C0D0E94}"/>
              </a:ext>
            </a:extLst>
          </p:cNvPr>
          <p:cNvSpPr/>
          <p:nvPr/>
        </p:nvSpPr>
        <p:spPr>
          <a:xfrm>
            <a:off x="911062" y="3877969"/>
            <a:ext cx="3711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</a:rPr>
              <a:t>import '</a:t>
            </a:r>
            <a:r>
              <a:rPr lang="en-US" altLang="zh-TW" sz="2000" dirty="0" err="1">
                <a:latin typeface="Consolas" panose="020B0609020204030204" pitchFamily="49" charset="0"/>
              </a:rPr>
              <a:t>dart:typed_data</a:t>
            </a:r>
            <a:r>
              <a:rPr lang="en-US" altLang="zh-TW" sz="2000" dirty="0">
                <a:latin typeface="Consolas" panose="020B0609020204030204" pitchFamily="49" charset="0"/>
              </a:rPr>
              <a:t>';</a:t>
            </a:r>
            <a:endParaRPr lang="en-US" altLang="zh-TW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C92FF4-F9E2-494C-ACDC-ACCBB8227CCA}"/>
              </a:ext>
            </a:extLst>
          </p:cNvPr>
          <p:cNvSpPr/>
          <p:nvPr/>
        </p:nvSpPr>
        <p:spPr>
          <a:xfrm>
            <a:off x="4766735" y="2475970"/>
            <a:ext cx="6098796" cy="799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FF5A4-A440-4494-B6B8-A7FD655A8A15}"/>
              </a:ext>
            </a:extLst>
          </p:cNvPr>
          <p:cNvSpPr/>
          <p:nvPr/>
        </p:nvSpPr>
        <p:spPr>
          <a:xfrm>
            <a:off x="4927688" y="5361384"/>
            <a:ext cx="1859005" cy="225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620380-EBE1-4E0E-8B20-AE3312E0F904}"/>
              </a:ext>
            </a:extLst>
          </p:cNvPr>
          <p:cNvSpPr/>
          <p:nvPr/>
        </p:nvSpPr>
        <p:spPr>
          <a:xfrm>
            <a:off x="911062" y="3887508"/>
            <a:ext cx="3618993" cy="390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2846103-1E66-4423-9953-19FF88D43B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55596" y="4278079"/>
            <a:ext cx="1572092" cy="1196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89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F99EC486-BE3B-40AC-AC6D-895E0CED4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60" y="1384009"/>
            <a:ext cx="6586589" cy="51060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7F544B2-5493-4612-8E63-A69E3FF7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3884"/>
          </a:xfrm>
        </p:spPr>
        <p:txBody>
          <a:bodyPr/>
          <a:lstStyle/>
          <a:p>
            <a:r>
              <a:rPr lang="en-US" altLang="zh-TW" dirty="0" err="1"/>
              <a:t>socket_stt</a:t>
            </a:r>
            <a:r>
              <a:rPr lang="en-US" altLang="zh-TW" dirty="0"/>
              <a:t> (Contd.)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EC757B-00AE-4788-9442-6D88DE189DA5}"/>
              </a:ext>
            </a:extLst>
          </p:cNvPr>
          <p:cNvSpPr/>
          <p:nvPr/>
        </p:nvSpPr>
        <p:spPr>
          <a:xfrm>
            <a:off x="5415414" y="4825175"/>
            <a:ext cx="2820799" cy="483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164FD7-15B5-4C95-BDAF-C1A76F0A82AD}"/>
              </a:ext>
            </a:extLst>
          </p:cNvPr>
          <p:cNvSpPr/>
          <p:nvPr/>
        </p:nvSpPr>
        <p:spPr>
          <a:xfrm>
            <a:off x="5572126" y="3228975"/>
            <a:ext cx="3514724" cy="41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299D6A-5D5F-4182-8FEE-943B11B091C0}"/>
              </a:ext>
            </a:extLst>
          </p:cNvPr>
          <p:cNvSpPr/>
          <p:nvPr/>
        </p:nvSpPr>
        <p:spPr>
          <a:xfrm>
            <a:off x="1073792" y="3460380"/>
            <a:ext cx="3804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</a:rPr>
              <a:t>import '</a:t>
            </a:r>
            <a:r>
              <a:rPr lang="en-US" altLang="zh-TW" sz="2400" dirty="0" err="1">
                <a:latin typeface="Consolas" panose="020B0609020204030204" pitchFamily="49" charset="0"/>
              </a:rPr>
              <a:t>dart:convert</a:t>
            </a:r>
            <a:r>
              <a:rPr lang="en-US" altLang="zh-TW" sz="2400" dirty="0">
                <a:latin typeface="Consolas" panose="020B0609020204030204" pitchFamily="49" charset="0"/>
              </a:rPr>
              <a:t>';</a:t>
            </a:r>
            <a:endParaRPr lang="en-US" altLang="zh-TW" sz="2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44D090-B490-4A41-819A-2F74C3F0A35E}"/>
              </a:ext>
            </a:extLst>
          </p:cNvPr>
          <p:cNvSpPr/>
          <p:nvPr/>
        </p:nvSpPr>
        <p:spPr>
          <a:xfrm>
            <a:off x="1073791" y="3491814"/>
            <a:ext cx="3804405" cy="457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4C00C35-FEEB-4779-84E5-AC2B1B56E485}"/>
              </a:ext>
            </a:extLst>
          </p:cNvPr>
          <p:cNvCxnSpPr>
            <a:cxnSpLocks/>
          </p:cNvCxnSpPr>
          <p:nvPr/>
        </p:nvCxnSpPr>
        <p:spPr>
          <a:xfrm flipV="1">
            <a:off x="4849215" y="3460380"/>
            <a:ext cx="722911" cy="127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D7A43EB-5F63-4252-AD37-40E8E0C00952}"/>
              </a:ext>
            </a:extLst>
          </p:cNvPr>
          <p:cNvSpPr/>
          <p:nvPr/>
        </p:nvSpPr>
        <p:spPr>
          <a:xfrm>
            <a:off x="1109136" y="4950746"/>
            <a:ext cx="3733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0" dirty="0">
                <a:effectLst/>
                <a:latin typeface="Consolas" panose="020B0609020204030204" pitchFamily="49" charset="0"/>
              </a:rPr>
              <a:t>Call back function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11DAC7-0BE1-48A6-ACE7-127F40E64F44}"/>
              </a:ext>
            </a:extLst>
          </p:cNvPr>
          <p:cNvSpPr/>
          <p:nvPr/>
        </p:nvSpPr>
        <p:spPr>
          <a:xfrm>
            <a:off x="1109136" y="4992070"/>
            <a:ext cx="3630644" cy="48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BED5215-10E5-4299-BA3E-4D828A00DA5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746394" y="5066713"/>
            <a:ext cx="669020" cy="65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32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ACA1BD-522E-4375-BAF4-1B29C9D2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09" y="2086404"/>
            <a:ext cx="6638752" cy="45779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F84CFAD-A510-4CCD-B416-91466481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074" y="494676"/>
            <a:ext cx="9563725" cy="1006954"/>
          </a:xfrm>
        </p:spPr>
        <p:txBody>
          <a:bodyPr/>
          <a:lstStyle/>
          <a:p>
            <a:r>
              <a:rPr lang="en-US" altLang="zh-TW" dirty="0" err="1"/>
              <a:t>socket_stt</a:t>
            </a:r>
            <a:r>
              <a:rPr lang="en-US" altLang="zh-TW" dirty="0"/>
              <a:t> (Contd.)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0E500-EA98-4752-AC70-D79749674DCA}"/>
              </a:ext>
            </a:extLst>
          </p:cNvPr>
          <p:cNvSpPr/>
          <p:nvPr/>
        </p:nvSpPr>
        <p:spPr>
          <a:xfrm>
            <a:off x="2088860" y="1459541"/>
            <a:ext cx="42007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Consolas" panose="020B0609020204030204" pitchFamily="49" charset="0"/>
              </a:rPr>
              <a:t>import '</a:t>
            </a:r>
            <a:r>
              <a:rPr lang="en-US" altLang="zh-TW" sz="3200" dirty="0" err="1">
                <a:latin typeface="Consolas" panose="020B0609020204030204" pitchFamily="49" charset="0"/>
              </a:rPr>
              <a:t>dart:io</a:t>
            </a:r>
            <a:r>
              <a:rPr lang="en-US" altLang="zh-TW" sz="3200" dirty="0">
                <a:latin typeface="Consolas" panose="020B0609020204030204" pitchFamily="49" charset="0"/>
              </a:rPr>
              <a:t>';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86E62C-83A1-424F-8901-3B4FA80A5D82}"/>
              </a:ext>
            </a:extLst>
          </p:cNvPr>
          <p:cNvSpPr/>
          <p:nvPr/>
        </p:nvSpPr>
        <p:spPr>
          <a:xfrm>
            <a:off x="1917363" y="1501629"/>
            <a:ext cx="4448598" cy="461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477B63B-EBE6-46CC-97AE-346D077B6002}"/>
              </a:ext>
            </a:extLst>
          </p:cNvPr>
          <p:cNvCxnSpPr>
            <a:cxnSpLocks/>
          </p:cNvCxnSpPr>
          <p:nvPr/>
        </p:nvCxnSpPr>
        <p:spPr>
          <a:xfrm>
            <a:off x="2012545" y="1943018"/>
            <a:ext cx="745645" cy="3753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4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3912A-5AF2-47A6-BBE3-7378CE7D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5286"/>
          </a:xfrm>
        </p:spPr>
        <p:txBody>
          <a:bodyPr>
            <a:normAutofit/>
          </a:bodyPr>
          <a:lstStyle/>
          <a:p>
            <a:r>
              <a:rPr lang="en-US" altLang="zh-TW" sz="5400" dirty="0" err="1"/>
              <a:t>socket_tts</a:t>
            </a:r>
            <a:endParaRPr lang="zh-TW" altLang="en-US" sz="5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704525-2C0F-4407-BBDB-E00F382D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124284"/>
            <a:ext cx="9601199" cy="375699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20F3086-6FF7-4338-B4F9-EA05D3C72A42}"/>
              </a:ext>
            </a:extLst>
          </p:cNvPr>
          <p:cNvSpPr/>
          <p:nvPr/>
        </p:nvSpPr>
        <p:spPr>
          <a:xfrm>
            <a:off x="1601018" y="3579679"/>
            <a:ext cx="3514724" cy="356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92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DA1AC-40A5-46DC-BA77-049987E6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958590" cy="1277911"/>
          </a:xfrm>
        </p:spPr>
        <p:txBody>
          <a:bodyPr>
            <a:normAutofit/>
          </a:bodyPr>
          <a:lstStyle/>
          <a:p>
            <a:r>
              <a:rPr lang="en-US" altLang="zh-TW" sz="4800" dirty="0" err="1"/>
              <a:t>Socket_tts</a:t>
            </a:r>
            <a:r>
              <a:rPr lang="en-US" altLang="zh-TW" sz="4800" dirty="0"/>
              <a:t> (Contd.)</a:t>
            </a:r>
            <a:endParaRPr lang="zh-TW" altLang="en-US" sz="4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0C20E4-8B0D-4AA7-9172-1C09F015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89" y="1501600"/>
            <a:ext cx="7225287" cy="50989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BCBC7F-C04D-4A07-9A5B-44B5A860C360}"/>
              </a:ext>
            </a:extLst>
          </p:cNvPr>
          <p:cNvSpPr/>
          <p:nvPr/>
        </p:nvSpPr>
        <p:spPr>
          <a:xfrm>
            <a:off x="2845202" y="4676931"/>
            <a:ext cx="3735480" cy="434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475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BC7C2-726C-4BEB-A60C-0523E7BB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96" y="652244"/>
            <a:ext cx="9601200" cy="916497"/>
          </a:xfrm>
        </p:spPr>
        <p:txBody>
          <a:bodyPr/>
          <a:lstStyle/>
          <a:p>
            <a:r>
              <a:rPr lang="en-US" altLang="zh-TW" dirty="0" err="1"/>
              <a:t>Flutter_tts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F2823A-E6EA-457E-8228-D700EB5E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596" y="1723937"/>
            <a:ext cx="9903203" cy="231955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Arial Unicode MS"/>
                <a:ea typeface="Roboto Mono"/>
              </a:rPr>
              <a:t>Install: </a:t>
            </a:r>
            <a:r>
              <a:rPr lang="zh-TW" altLang="zh-TW" sz="2800" dirty="0">
                <a:solidFill>
                  <a:schemeClr val="tx1"/>
                </a:solidFill>
                <a:latin typeface="Arial Unicode MS"/>
                <a:ea typeface="Roboto Mono"/>
              </a:rPr>
              <a:t>flutter pub add flutter_tts</a:t>
            </a:r>
            <a:r>
              <a:rPr lang="zh-TW" altLang="zh-TW" sz="2800" dirty="0">
                <a:solidFill>
                  <a:schemeClr val="tx1"/>
                </a:solidFill>
              </a:rPr>
              <a:t> 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 err="1">
                <a:solidFill>
                  <a:schemeClr val="tx1"/>
                </a:solidFill>
              </a:rPr>
              <a:t>Pubspec.yaml</a:t>
            </a:r>
            <a:r>
              <a:rPr lang="en-US" altLang="zh-TW" sz="2800" dirty="0">
                <a:solidFill>
                  <a:schemeClr val="tx1"/>
                </a:solidFill>
              </a:rPr>
              <a:t>: dependencies: </a:t>
            </a:r>
            <a:r>
              <a:rPr lang="en-US" altLang="zh-TW" sz="2800" dirty="0" err="1">
                <a:solidFill>
                  <a:schemeClr val="tx1"/>
                </a:solidFill>
              </a:rPr>
              <a:t>f</a:t>
            </a:r>
            <a:r>
              <a:rPr lang="en-US" altLang="zh-TW" sz="2800" i="0" dirty="0" err="1">
                <a:solidFill>
                  <a:schemeClr val="tx1"/>
                </a:solidFill>
              </a:rPr>
              <a:t>lutter_tts</a:t>
            </a:r>
            <a:r>
              <a:rPr lang="en-US" altLang="zh-TW" sz="2800" i="0" dirty="0">
                <a:solidFill>
                  <a:schemeClr val="tx1"/>
                </a:solidFill>
              </a:rPr>
              <a:t>: ^3.2.4</a:t>
            </a:r>
          </a:p>
          <a:p>
            <a:r>
              <a:rPr lang="en-US" altLang="zh-TW" sz="2800" dirty="0">
                <a:solidFill>
                  <a:schemeClr val="tx1"/>
                </a:solidFill>
                <a:latin typeface="Arial Unicode MS"/>
                <a:ea typeface="Roboto Mono"/>
              </a:rPr>
              <a:t>Use: </a:t>
            </a:r>
            <a:r>
              <a:rPr lang="zh-TW" altLang="zh-TW" sz="2800" dirty="0">
                <a:solidFill>
                  <a:schemeClr val="tx1"/>
                </a:solidFill>
                <a:latin typeface="Arial Unicode MS"/>
                <a:ea typeface="Roboto Mono"/>
              </a:rPr>
              <a:t>import 'package:flutter_tts/flutter_tts.dart</a:t>
            </a:r>
            <a:r>
              <a:rPr lang="zh-TW" altLang="en-US" sz="2800" dirty="0">
                <a:solidFill>
                  <a:schemeClr val="tx1"/>
                </a:solidFill>
                <a:latin typeface="Arial Unicode MS"/>
                <a:ea typeface="Roboto Mono"/>
              </a:rPr>
              <a:t>’</a:t>
            </a:r>
            <a:r>
              <a:rPr lang="zh-TW" altLang="zh-TW" sz="2800" dirty="0">
                <a:solidFill>
                  <a:schemeClr val="tx1"/>
                </a:solidFill>
                <a:latin typeface="Arial Unicode MS"/>
                <a:ea typeface="Roboto Mono"/>
              </a:rPr>
              <a:t>;</a:t>
            </a:r>
            <a:endParaRPr lang="en-US" altLang="zh-TW" sz="2800" dirty="0">
              <a:solidFill>
                <a:schemeClr val="tx1"/>
              </a:solidFill>
              <a:latin typeface="Arial Unicode MS"/>
              <a:ea typeface="Roboto Mono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Arial Unicode MS"/>
                <a:ea typeface="Roboto Mono"/>
              </a:rPr>
              <a:t>https://pub.dev/packages/flutter_tts</a:t>
            </a:r>
            <a:r>
              <a:rPr lang="zh-TW" altLang="zh-TW" sz="2800" dirty="0">
                <a:solidFill>
                  <a:schemeClr val="tx1"/>
                </a:solidFill>
              </a:rPr>
              <a:t> </a:t>
            </a:r>
            <a:endParaRPr lang="zh-TW" altLang="zh-TW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zh-TW" i="0" dirty="0"/>
          </a:p>
          <a:p>
            <a:pPr marL="530352" lvl="1" indent="0">
              <a:buNone/>
            </a:pPr>
            <a:endParaRPr lang="en-US" altLang="zh-TW" i="0" dirty="0"/>
          </a:p>
          <a:p>
            <a:pPr marL="530352" lvl="1" indent="0">
              <a:buNone/>
            </a:pPr>
            <a:endParaRPr lang="en-US" altLang="zh-TW" i="0" dirty="0"/>
          </a:p>
        </p:txBody>
      </p:sp>
    </p:spTree>
    <p:extLst>
      <p:ext uri="{BB962C8B-B14F-4D97-AF65-F5344CB8AC3E}">
        <p14:creationId xmlns:p14="http://schemas.microsoft.com/office/powerpoint/2010/main" val="213253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14C98-5CE8-4DB5-85B9-8A2809C4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380490"/>
          </a:xfrm>
        </p:spPr>
        <p:txBody>
          <a:bodyPr>
            <a:normAutofit fontScale="90000"/>
          </a:bodyPr>
          <a:lstStyle/>
          <a:p>
            <a:r>
              <a:rPr lang="en-US" altLang="zh-TW" sz="6700" i="0" dirty="0" err="1">
                <a:solidFill>
                  <a:srgbClr val="333333"/>
                </a:solidFill>
                <a:effectLst/>
                <a:latin typeface="Helvetica Neue"/>
              </a:rPr>
              <a:t>compileSdkVersion</a:t>
            </a:r>
            <a:br>
              <a:rPr lang="en-US" altLang="zh-TW" b="1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8E42A-4A94-496A-B756-16D47DE0D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6290"/>
            <a:ext cx="9601200" cy="42481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決定用哪一個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Android SDK 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版本，來編譯你的應用程式。</a:t>
            </a:r>
            <a:endParaRPr lang="en-US" altLang="zh-TW" sz="2800" dirty="0">
              <a:solidFill>
                <a:srgbClr val="333333"/>
              </a:solidFill>
              <a:latin typeface="Helvetica Neue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官方強烈推薦使用最新的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SDK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進行編譯</a:t>
            </a:r>
            <a:endParaRPr lang="en-US" altLang="zh-TW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9985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7C68297-9F07-4531-B2F8-104F826F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63" y="624235"/>
            <a:ext cx="9601200" cy="916497"/>
          </a:xfrm>
        </p:spPr>
        <p:txBody>
          <a:bodyPr/>
          <a:lstStyle/>
          <a:p>
            <a:r>
              <a:rPr lang="en-US" altLang="zh-TW" dirty="0" err="1"/>
              <a:t>flutter_tts</a:t>
            </a:r>
            <a:r>
              <a:rPr lang="en-US" altLang="zh-TW" dirty="0"/>
              <a:t> (Contd.)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F358C0-1A91-4DA8-88AA-0EF546DC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66" y="1540732"/>
            <a:ext cx="6864267" cy="50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4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D9CED-E76C-47E9-90E2-3A136EFB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i="0" dirty="0" err="1">
                <a:solidFill>
                  <a:srgbClr val="333333"/>
                </a:solidFill>
                <a:effectLst/>
                <a:latin typeface="Helvetica Neue"/>
              </a:rPr>
              <a:t>minSdkVersion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8A763F-35C8-406B-9D93-11D16E6F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274968" cy="3886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應用程式可以運行版本的最低要求</a:t>
            </a:r>
            <a:endParaRPr lang="en-US" altLang="zh-TW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3200" b="0" i="0" dirty="0">
                <a:solidFill>
                  <a:srgbClr val="333333"/>
                </a:solidFill>
                <a:effectLst/>
                <a:latin typeface="Helvetica Neue"/>
              </a:rPr>
              <a:t>Support Library </a:t>
            </a:r>
            <a:r>
              <a:rPr lang="zh-TW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或 </a:t>
            </a:r>
            <a:r>
              <a:rPr lang="en-US" altLang="zh-TW" sz="3200" b="0" i="0" dirty="0">
                <a:solidFill>
                  <a:srgbClr val="333333"/>
                </a:solidFill>
                <a:effectLst/>
                <a:latin typeface="Helvetica Neue"/>
              </a:rPr>
              <a:t>Google Play services</a:t>
            </a:r>
            <a:r>
              <a:rPr lang="zh-TW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，可能有他們自己的</a:t>
            </a:r>
            <a:r>
              <a:rPr lang="en-US" altLang="zh-TW" sz="3200" b="0" i="0" dirty="0" err="1">
                <a:solidFill>
                  <a:srgbClr val="333333"/>
                </a:solidFill>
                <a:effectLst/>
                <a:latin typeface="Helvetica Neue"/>
              </a:rPr>
              <a:t>minSdkVersion</a:t>
            </a:r>
            <a:endParaRPr lang="en-US" altLang="zh-TW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245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C25B4A-0ACD-4B56-8D6D-01223D41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i="0" dirty="0" err="1">
                <a:solidFill>
                  <a:srgbClr val="333333"/>
                </a:solidFill>
                <a:effectLst/>
                <a:latin typeface="Helvetica Neue"/>
              </a:rPr>
              <a:t>targetSdkVersion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D247D-1109-40F2-8130-717DAABB5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9" y="2285999"/>
            <a:ext cx="10924673" cy="40305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0" i="0" dirty="0">
                <a:solidFill>
                  <a:srgbClr val="292929"/>
                </a:solidFill>
                <a:effectLst/>
                <a:latin typeface="charter"/>
              </a:rPr>
              <a:t>宣告你的 </a:t>
            </a:r>
            <a:r>
              <a:rPr lang="en-US" altLang="zh-TW" sz="3200" b="0" i="0" dirty="0">
                <a:solidFill>
                  <a:srgbClr val="292929"/>
                </a:solidFill>
                <a:effectLst/>
                <a:latin typeface="charter"/>
              </a:rPr>
              <a:t>Android App </a:t>
            </a:r>
            <a:r>
              <a:rPr lang="zh-TW" altLang="en-US" sz="3200" b="0" i="0" dirty="0">
                <a:solidFill>
                  <a:srgbClr val="292929"/>
                </a:solidFill>
                <a:effectLst/>
                <a:latin typeface="charter"/>
              </a:rPr>
              <a:t>預期使用者在哪個版本使用最合適</a:t>
            </a:r>
            <a:endParaRPr lang="en-US" altLang="zh-TW" sz="3500" dirty="0">
              <a:solidFill>
                <a:srgbClr val="333333"/>
              </a:solidFill>
              <a:latin typeface="Helvetica Neue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0" i="0" dirty="0">
                <a:solidFill>
                  <a:srgbClr val="333333"/>
                </a:solidFill>
                <a:effectLst/>
                <a:latin typeface="Helvetica Neue"/>
              </a:rPr>
              <a:t>更改務必做全面性的測試。</a:t>
            </a:r>
            <a:endParaRPr lang="en-US" altLang="zh-TW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altLang="zh-TW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altLang="zh-TW" sz="3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altLang="zh-TW" sz="3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kumimoji="0" lang="zh-TW" altLang="zh-TW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AB2633-3880-41D7-A18B-9044D7C80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815"/>
            <a:ext cx="65" cy="6155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50DEAA8-07EF-4DC7-A17B-2CD0E6731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11"/>
            <a:ext cx="65" cy="30777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18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2E7364-8C70-4D8A-9CE7-D8DA0B6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02961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Set Version </a:t>
            </a:r>
            <a:endParaRPr lang="zh-TW" alt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DE4CC8-9FD2-4298-ACEE-2932A060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162" y="1888761"/>
            <a:ext cx="9693638" cy="45570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綜合上面來看三者關係為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</a:p>
          <a:p>
            <a:pPr marL="0" indent="0"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minSdkVersion &lt;=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targetSdkVersion &lt;=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compileSdkVersion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0" indent="0">
              <a:buNone/>
            </a:pPr>
            <a:r>
              <a:rPr lang="en-US" altLang="zh-TW" sz="2400" b="0" i="0" dirty="0">
                <a:solidFill>
                  <a:srgbClr val="333333"/>
                </a:solidFill>
                <a:effectLst/>
                <a:latin typeface="Helvetica Neue"/>
              </a:rPr>
              <a:t>2.  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理想上，在穩定狀態下三者的關係應該為：</a:t>
            </a:r>
            <a:endParaRPr lang="en-US" altLang="zh-TW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minSdkVersion (lowest possible) &lt;=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targetSdkVersion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compileSdkVersion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(latest SDK)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756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D691A-CFE5-48A2-B298-A6A67CF8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829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400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altLang="zh-TW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 </a:t>
            </a:r>
            <a:r>
              <a:rPr lang="en-US" altLang="zh-TW" sz="4400" dirty="0">
                <a:solidFill>
                  <a:srgbClr val="000000"/>
                </a:solidFill>
                <a:latin typeface="Arial" panose="020B0604020202020204" pitchFamily="34" charset="0"/>
              </a:rPr>
              <a:t>User</a:t>
            </a:r>
            <a:br>
              <a:rPr lang="zh-TW" altLang="en-US" b="0" dirty="0">
                <a:effectLst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BD6F3B-9F06-48B1-B678-F4AAC73FD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1629"/>
            <a:ext cx="9601200" cy="4365771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</a:rPr>
              <a:t>Specify</a:t>
            </a:r>
            <a:r>
              <a:rPr lang="zh-TW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32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iOS 10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altLang="zh-TW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the target platform</a:t>
            </a:r>
          </a:p>
          <a:p>
            <a:r>
              <a:rPr lang="en-US" altLang="zh-TW" sz="2800" b="0" i="0" dirty="0">
                <a:effectLst/>
                <a:latin typeface="Roboto" panose="02000000000000000000" pitchFamily="2" charset="0"/>
              </a:rPr>
              <a:t>Modify</a:t>
            </a:r>
            <a:r>
              <a:rPr lang="zh-TW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Arial" panose="020B0604020202020204" pitchFamily="34" charset="0"/>
              </a:rPr>
              <a:t>/</a:t>
            </a:r>
            <a:r>
              <a:rPr lang="en-US" altLang="zh-TW" sz="3200" dirty="0" err="1">
                <a:solidFill>
                  <a:srgbClr val="FF0000"/>
                </a:solidFill>
                <a:latin typeface="Arial" panose="020B0604020202020204" pitchFamily="34" charset="0"/>
              </a:rPr>
              <a:t>ios</a:t>
            </a:r>
            <a:r>
              <a:rPr lang="en-US" altLang="zh-TW" sz="3200" dirty="0">
                <a:solidFill>
                  <a:srgbClr val="FF0000"/>
                </a:solidFill>
                <a:latin typeface="Arial" panose="020B0604020202020204" pitchFamily="34" charset="0"/>
              </a:rPr>
              <a:t>/</a:t>
            </a:r>
            <a:r>
              <a:rPr lang="en-US" altLang="zh-TW" sz="3200" dirty="0" err="1">
                <a:solidFill>
                  <a:srgbClr val="FF0000"/>
                </a:solidFill>
                <a:latin typeface="Arial" panose="020B0604020202020204" pitchFamily="34" charset="0"/>
              </a:rPr>
              <a:t>Podfile</a:t>
            </a:r>
            <a:r>
              <a:rPr lang="en-US" altLang="zh-TW" sz="3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</a:rPr>
              <a:t>first</a:t>
            </a:r>
            <a:r>
              <a:rPr lang="zh-TW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</a:rPr>
              <a:t>line</a:t>
            </a:r>
            <a:endParaRPr lang="zh-TW" altLang="en-US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C67219-EB4B-4D60-BA51-FADFF8F7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66" y="2674166"/>
            <a:ext cx="7989029" cy="376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4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7D1194-3416-43F7-B75B-2F60AB1C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0996"/>
          </a:xfrm>
        </p:spPr>
        <p:txBody>
          <a:bodyPr/>
          <a:lstStyle/>
          <a:p>
            <a:r>
              <a:rPr lang="en-US" altLang="zh-TW" dirty="0" err="1"/>
              <a:t>pubspec.ymal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CAED3B-7B11-4CE0-A86F-3E5961AF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49" y="1781685"/>
            <a:ext cx="5632416" cy="122657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D374B5-1D80-43D3-A862-380EFE15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449" y="3263153"/>
            <a:ext cx="5632416" cy="33313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1EE0C2-4B81-457C-A8D7-52A046F6F589}"/>
              </a:ext>
            </a:extLst>
          </p:cNvPr>
          <p:cNvSpPr/>
          <p:nvPr/>
        </p:nvSpPr>
        <p:spPr>
          <a:xfrm>
            <a:off x="2978092" y="5100506"/>
            <a:ext cx="6031684" cy="494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06684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5172</TotalTime>
  <Words>742</Words>
  <Application>Microsoft Office PowerPoint</Application>
  <PresentationFormat>寬螢幕</PresentationFormat>
  <Paragraphs>121</Paragraphs>
  <Slides>40</Slides>
  <Notes>6</Notes>
  <HiddenSlides>0</HiddenSlides>
  <MMClips>2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4" baseType="lpstr">
      <vt:lpstr>-apple-system</vt:lpstr>
      <vt:lpstr>Arial Unicode MS</vt:lpstr>
      <vt:lpstr>charter</vt:lpstr>
      <vt:lpstr>Helvetica Neue</vt:lpstr>
      <vt:lpstr>Roboto</vt:lpstr>
      <vt:lpstr>Roboto Mono</vt:lpstr>
      <vt:lpstr>微軟正黑體</vt:lpstr>
      <vt:lpstr>新細明體</vt:lpstr>
      <vt:lpstr>Arial</vt:lpstr>
      <vt:lpstr>Calibri</vt:lpstr>
      <vt:lpstr>Consolas</vt:lpstr>
      <vt:lpstr>Franklin Gothic Book</vt:lpstr>
      <vt:lpstr>Wingdings</vt:lpstr>
      <vt:lpstr>裁剪</vt:lpstr>
      <vt:lpstr>Flutter Speech APP</vt:lpstr>
      <vt:lpstr>SDK Set up</vt:lpstr>
      <vt:lpstr>Android API Levels </vt:lpstr>
      <vt:lpstr>compileSdkVersion </vt:lpstr>
      <vt:lpstr>minSdkVersion</vt:lpstr>
      <vt:lpstr>targetSdkVersion</vt:lpstr>
      <vt:lpstr>Set Version </vt:lpstr>
      <vt:lpstr>For Mac User </vt:lpstr>
      <vt:lpstr>pubspec.ymal</vt:lpstr>
      <vt:lpstr>Permission request </vt:lpstr>
      <vt:lpstr>Permission request (Contd.) </vt:lpstr>
      <vt:lpstr>Permission request (Contd.) </vt:lpstr>
      <vt:lpstr>For Mac User - linker flag</vt:lpstr>
      <vt:lpstr>For Mac User - linker flag (contd.)</vt:lpstr>
      <vt:lpstr>lib</vt:lpstr>
      <vt:lpstr>main.dart</vt:lpstr>
      <vt:lpstr>main.dart  (contd.)</vt:lpstr>
      <vt:lpstr>main.dart (contd.)</vt:lpstr>
      <vt:lpstr>Set keyboard</vt:lpstr>
      <vt:lpstr>PowerPoint 簡報</vt:lpstr>
      <vt:lpstr>TextField (input)</vt:lpstr>
      <vt:lpstr>TextField (input) (Contd.)</vt:lpstr>
      <vt:lpstr>TextField (input)</vt:lpstr>
      <vt:lpstr>RadioListTile </vt:lpstr>
      <vt:lpstr>RadioListTile</vt:lpstr>
      <vt:lpstr>TextField (output)</vt:lpstr>
      <vt:lpstr>ElevatedButton</vt:lpstr>
      <vt:lpstr>ElevatedButton  (Contd.) </vt:lpstr>
      <vt:lpstr>sound_recorder https://pub.dev/packages/flutter_sound_lite</vt:lpstr>
      <vt:lpstr>sound_recorder(Contd.)</vt:lpstr>
      <vt:lpstr>sound_recorder (Contd.)</vt:lpstr>
      <vt:lpstr>sound_recorder (Contd.)</vt:lpstr>
      <vt:lpstr>sound_recorder (Contd.)</vt:lpstr>
      <vt:lpstr>socket_stt</vt:lpstr>
      <vt:lpstr>socket_stt (Contd.)</vt:lpstr>
      <vt:lpstr>socket_stt (Contd.)</vt:lpstr>
      <vt:lpstr>socket_tts</vt:lpstr>
      <vt:lpstr>Socket_tts (Contd.)</vt:lpstr>
      <vt:lpstr>Flutter_tts</vt:lpstr>
      <vt:lpstr>flutter_tts (Contd.)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Speech APP</dc:title>
  <dc:creator>user</dc:creator>
  <cp:lastModifiedBy>user</cp:lastModifiedBy>
  <cp:revision>48</cp:revision>
  <dcterms:created xsi:type="dcterms:W3CDTF">2021-12-22T12:50:59Z</dcterms:created>
  <dcterms:modified xsi:type="dcterms:W3CDTF">2022-11-25T10:13:48Z</dcterms:modified>
</cp:coreProperties>
</file>